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  <p:sldMasterId id="2147483733" r:id="rId3"/>
  </p:sldMasterIdLst>
  <p:notesMasterIdLst>
    <p:notesMasterId r:id="rId14"/>
  </p:notesMasterIdLst>
  <p:handoutMasterIdLst>
    <p:handoutMasterId r:id="rId15"/>
  </p:handoutMasterIdLst>
  <p:sldIdLst>
    <p:sldId id="561" r:id="rId4"/>
    <p:sldId id="621" r:id="rId5"/>
    <p:sldId id="628" r:id="rId6"/>
    <p:sldId id="639" r:id="rId7"/>
    <p:sldId id="640" r:id="rId8"/>
    <p:sldId id="642" r:id="rId9"/>
    <p:sldId id="632" r:id="rId10"/>
    <p:sldId id="637" r:id="rId11"/>
    <p:sldId id="633" r:id="rId12"/>
    <p:sldId id="560" r:id="rId13"/>
  </p:sldIdLst>
  <p:sldSz cx="9144000" cy="5143500" type="screen16x9"/>
  <p:notesSz cx="9926638" cy="67976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339725" indent="1111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682625" indent="2254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025525" indent="3397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368425" indent="4540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000000"/>
    <a:srgbClr val="C00000"/>
    <a:srgbClr val="5B9BD5"/>
    <a:srgbClr val="009E47"/>
    <a:srgbClr val="F5BA27"/>
    <a:srgbClr val="FFFF00"/>
    <a:srgbClr val="DC7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88" autoAdjust="0"/>
  </p:normalViewPr>
  <p:slideViewPr>
    <p:cSldViewPr snapToGrid="0">
      <p:cViewPr>
        <p:scale>
          <a:sx n="100" d="100"/>
          <a:sy n="100" d="100"/>
        </p:scale>
        <p:origin x="-907" y="-26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B91C8A1-8576-44DC-9F9E-280ADE732D56}" type="datetimeFigureOut">
              <a:rPr lang="ru-RU"/>
              <a:pPr>
                <a:defRPr/>
              </a:pPr>
              <a:t>22.06.2018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3712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647DBC-44CF-439C-8D11-5CE94E1DE5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1679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DEDF140A-8547-4A06-A7A4-0EA52071EF2E}" type="datetimeFigureOut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CB7D73F-4080-425E-B596-050594A2A1A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9935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3972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62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52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842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029" algn="l" defTabSz="6852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614" algn="l" defTabSz="6852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8200" algn="l" defTabSz="6852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787" algn="l" defTabSz="6852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9825" indent="-2270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7025" indent="-2270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D165F18-E904-4A13-99CE-11769AA5A056}" type="slidenum"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Rectangle 7"/>
          <p:cNvSpPr txBox="1">
            <a:spLocks noGrp="1" noChangeArrowheads="1"/>
          </p:cNvSpPr>
          <p:nvPr/>
        </p:nvSpPr>
        <p:spPr bwMode="auto">
          <a:xfrm>
            <a:off x="5626100" y="6456363"/>
            <a:ext cx="4298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11" tIns="46257" rIns="92511" bIns="46257" anchor="b"/>
          <a:lstStyle>
            <a:lvl1pPr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93A34A9-5D66-4AFA-B28D-47E87B452ACB}" type="slidenum"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Rectangle 7"/>
          <p:cNvSpPr txBox="1">
            <a:spLocks noGrp="1" noChangeArrowheads="1"/>
          </p:cNvSpPr>
          <p:nvPr/>
        </p:nvSpPr>
        <p:spPr bwMode="auto">
          <a:xfrm>
            <a:off x="5626100" y="6456363"/>
            <a:ext cx="4298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11" tIns="46257" rIns="92511" bIns="46257" anchor="b"/>
          <a:lstStyle>
            <a:lvl1pPr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25513">
              <a:spcBef>
                <a:spcPct val="30000"/>
              </a:spcBef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EF5C371-9E3A-4D84-9B4B-538211B4C085}" type="slidenum"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511" tIns="46257" rIns="92511" bIns="4625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3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587" indent="0" algn="ctr">
              <a:buNone/>
              <a:defRPr sz="1500"/>
            </a:lvl2pPr>
            <a:lvl3pPr marL="685205" indent="0" algn="ctr">
              <a:buNone/>
              <a:defRPr sz="1400"/>
            </a:lvl3pPr>
            <a:lvl4pPr marL="1027808" indent="0" algn="ctr">
              <a:buNone/>
              <a:defRPr sz="1200"/>
            </a:lvl4pPr>
            <a:lvl5pPr marL="1370410" indent="0" algn="ctr">
              <a:buNone/>
              <a:defRPr sz="1200"/>
            </a:lvl5pPr>
            <a:lvl6pPr marL="1713029" indent="0" algn="ctr">
              <a:buNone/>
              <a:defRPr sz="1200"/>
            </a:lvl6pPr>
            <a:lvl7pPr marL="2055614" indent="0" algn="ctr">
              <a:buNone/>
              <a:defRPr sz="1200"/>
            </a:lvl7pPr>
            <a:lvl8pPr marL="2398200" indent="0" algn="ctr">
              <a:buNone/>
              <a:defRPr sz="1200"/>
            </a:lvl8pPr>
            <a:lvl9pPr marL="2740787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67325-61CC-4616-AC80-5ADDB8D7B160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D5513-90AF-43CF-AE9A-1C155D4A48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225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BCA56-8A23-498A-9351-0A76C54BC974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40B26-E48C-4BE8-A4E1-A87713A452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931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7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7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87A1E-A46B-4A15-963A-1C92A2FA9CE0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99BDC-5DB9-4EEA-80FC-AAF5FDA3FA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7555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587" indent="0" algn="ctr">
              <a:buNone/>
              <a:defRPr sz="1500"/>
            </a:lvl2pPr>
            <a:lvl3pPr marL="685205" indent="0" algn="ctr">
              <a:buNone/>
              <a:defRPr sz="1400"/>
            </a:lvl3pPr>
            <a:lvl4pPr marL="1027808" indent="0" algn="ctr">
              <a:buNone/>
              <a:defRPr sz="1200"/>
            </a:lvl4pPr>
            <a:lvl5pPr marL="1370410" indent="0" algn="ctr">
              <a:buNone/>
              <a:defRPr sz="1200"/>
            </a:lvl5pPr>
            <a:lvl6pPr marL="1713029" indent="0" algn="ctr">
              <a:buNone/>
              <a:defRPr sz="1200"/>
            </a:lvl6pPr>
            <a:lvl7pPr marL="2055614" indent="0" algn="ctr">
              <a:buNone/>
              <a:defRPr sz="1200"/>
            </a:lvl7pPr>
            <a:lvl8pPr marL="2398200" indent="0" algn="ctr">
              <a:buNone/>
              <a:defRPr sz="1200"/>
            </a:lvl8pPr>
            <a:lvl9pPr marL="2740787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77B8B-4413-4FD0-96A8-8F21C1855B69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36271-7FFC-40B8-966A-D8E72924FB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4159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1F40F-8BE5-485B-ADCE-380E6C5A3815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68397-6B19-444D-AD8B-77568D046A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5262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3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5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2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78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4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0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56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078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EE21C-985A-4255-9841-565ADCAE1499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60090-39FA-4EA1-8E5D-799537F4FB0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0705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CFD8-23E9-43D7-B26A-03B0CD6A8BC8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BA8C8-330B-44B9-BC04-E99B19F718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8560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87" indent="0">
              <a:buNone/>
              <a:defRPr sz="1500" b="1"/>
            </a:lvl2pPr>
            <a:lvl3pPr marL="685205" indent="0">
              <a:buNone/>
              <a:defRPr sz="1400" b="1"/>
            </a:lvl3pPr>
            <a:lvl4pPr marL="1027808" indent="0">
              <a:buNone/>
              <a:defRPr sz="1200" b="1"/>
            </a:lvl4pPr>
            <a:lvl5pPr marL="1370410" indent="0">
              <a:buNone/>
              <a:defRPr sz="1200" b="1"/>
            </a:lvl5pPr>
            <a:lvl6pPr marL="1713029" indent="0">
              <a:buNone/>
              <a:defRPr sz="1200" b="1"/>
            </a:lvl6pPr>
            <a:lvl7pPr marL="2055614" indent="0">
              <a:buNone/>
              <a:defRPr sz="1200" b="1"/>
            </a:lvl7pPr>
            <a:lvl8pPr marL="2398200" indent="0">
              <a:buNone/>
              <a:defRPr sz="1200" b="1"/>
            </a:lvl8pPr>
            <a:lvl9pPr marL="2740787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87" indent="0">
              <a:buNone/>
              <a:defRPr sz="1500" b="1"/>
            </a:lvl2pPr>
            <a:lvl3pPr marL="685205" indent="0">
              <a:buNone/>
              <a:defRPr sz="1400" b="1"/>
            </a:lvl3pPr>
            <a:lvl4pPr marL="1027808" indent="0">
              <a:buNone/>
              <a:defRPr sz="1200" b="1"/>
            </a:lvl4pPr>
            <a:lvl5pPr marL="1370410" indent="0">
              <a:buNone/>
              <a:defRPr sz="1200" b="1"/>
            </a:lvl5pPr>
            <a:lvl6pPr marL="1713029" indent="0">
              <a:buNone/>
              <a:defRPr sz="1200" b="1"/>
            </a:lvl6pPr>
            <a:lvl7pPr marL="2055614" indent="0">
              <a:buNone/>
              <a:defRPr sz="1200" b="1"/>
            </a:lvl7pPr>
            <a:lvl8pPr marL="2398200" indent="0">
              <a:buNone/>
              <a:defRPr sz="1200" b="1"/>
            </a:lvl8pPr>
            <a:lvl9pPr marL="2740787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CDD4-B0A8-4F3E-A9A5-AA3DE2363303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99173-A3B5-4758-87FA-59D05FF187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8873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4F954-26A5-4321-A7F3-79232ED2A2C1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DE946-1B9B-4F5A-8DCE-BBD534310D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7942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19C04-4829-4FCA-876C-80D0F7CA9B63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A6A87-B80A-4777-AB04-62D627A6AC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2777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60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87" indent="0">
              <a:buNone/>
              <a:defRPr sz="1100"/>
            </a:lvl2pPr>
            <a:lvl3pPr marL="685205" indent="0">
              <a:buNone/>
              <a:defRPr sz="900"/>
            </a:lvl3pPr>
            <a:lvl4pPr marL="1027808" indent="0">
              <a:buNone/>
              <a:defRPr sz="800"/>
            </a:lvl4pPr>
            <a:lvl5pPr marL="1370410" indent="0">
              <a:buNone/>
              <a:defRPr sz="800"/>
            </a:lvl5pPr>
            <a:lvl6pPr marL="1713029" indent="0">
              <a:buNone/>
              <a:defRPr sz="800"/>
            </a:lvl6pPr>
            <a:lvl7pPr marL="2055614" indent="0">
              <a:buNone/>
              <a:defRPr sz="800"/>
            </a:lvl7pPr>
            <a:lvl8pPr marL="2398200" indent="0">
              <a:buNone/>
              <a:defRPr sz="800"/>
            </a:lvl8pPr>
            <a:lvl9pPr marL="274078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1FFA-7284-4713-BEB1-F39D41940A78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5AB51-5ABE-4E7C-BCA4-1FE0CCF966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370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A060A-FE37-4BAF-92DE-F348A99B7015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BBA64-AE6B-4C7B-886F-F60FF8FFAD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1846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601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587" indent="0">
              <a:buNone/>
              <a:defRPr sz="2100"/>
            </a:lvl2pPr>
            <a:lvl3pPr marL="685205" indent="0">
              <a:buNone/>
              <a:defRPr sz="1800"/>
            </a:lvl3pPr>
            <a:lvl4pPr marL="1027808" indent="0">
              <a:buNone/>
              <a:defRPr sz="1500"/>
            </a:lvl4pPr>
            <a:lvl5pPr marL="1370410" indent="0">
              <a:buNone/>
              <a:defRPr sz="1500"/>
            </a:lvl5pPr>
            <a:lvl6pPr marL="1713029" indent="0">
              <a:buNone/>
              <a:defRPr sz="1500"/>
            </a:lvl6pPr>
            <a:lvl7pPr marL="2055614" indent="0">
              <a:buNone/>
              <a:defRPr sz="1500"/>
            </a:lvl7pPr>
            <a:lvl8pPr marL="2398200" indent="0">
              <a:buNone/>
              <a:defRPr sz="1500"/>
            </a:lvl8pPr>
            <a:lvl9pPr marL="2740787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87" indent="0">
              <a:buNone/>
              <a:defRPr sz="1100"/>
            </a:lvl2pPr>
            <a:lvl3pPr marL="685205" indent="0">
              <a:buNone/>
              <a:defRPr sz="900"/>
            </a:lvl3pPr>
            <a:lvl4pPr marL="1027808" indent="0">
              <a:buNone/>
              <a:defRPr sz="800"/>
            </a:lvl4pPr>
            <a:lvl5pPr marL="1370410" indent="0">
              <a:buNone/>
              <a:defRPr sz="800"/>
            </a:lvl5pPr>
            <a:lvl6pPr marL="1713029" indent="0">
              <a:buNone/>
              <a:defRPr sz="800"/>
            </a:lvl6pPr>
            <a:lvl7pPr marL="2055614" indent="0">
              <a:buNone/>
              <a:defRPr sz="800"/>
            </a:lvl7pPr>
            <a:lvl8pPr marL="2398200" indent="0">
              <a:buNone/>
              <a:defRPr sz="800"/>
            </a:lvl8pPr>
            <a:lvl9pPr marL="274078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E2591-FDFF-4987-A561-983A264B8079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5C92A-A826-4257-938B-B6B77CF8F7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4399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C43D3-A5D0-41FE-B9CC-FCCF62DAE5C7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77E60-7A5A-4A68-A980-8DDC75CB61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999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7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7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14FA2-0994-4AB6-8200-EE7EFA7E979C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7EFC1-A694-4DE3-8E97-CBDD5E2326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2192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614" indent="0" algn="ctr">
              <a:buNone/>
              <a:defRPr sz="1500"/>
            </a:lvl2pPr>
            <a:lvl3pPr marL="685256" indent="0" algn="ctr">
              <a:buNone/>
              <a:defRPr sz="1400"/>
            </a:lvl3pPr>
            <a:lvl4pPr marL="1027884" indent="0" algn="ctr">
              <a:buNone/>
              <a:defRPr sz="1200"/>
            </a:lvl4pPr>
            <a:lvl5pPr marL="1370512" indent="0" algn="ctr">
              <a:buNone/>
              <a:defRPr sz="1200"/>
            </a:lvl5pPr>
            <a:lvl6pPr marL="1713155" indent="0" algn="ctr">
              <a:buNone/>
              <a:defRPr sz="1200"/>
            </a:lvl6pPr>
            <a:lvl7pPr marL="2055767" indent="0" algn="ctr">
              <a:buNone/>
              <a:defRPr sz="1200"/>
            </a:lvl7pPr>
            <a:lvl8pPr marL="2398380" indent="0" algn="ctr">
              <a:buNone/>
              <a:defRPr sz="1200"/>
            </a:lvl8pPr>
            <a:lvl9pPr marL="2740994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70319-66C7-4D8C-A38E-B45B43573ACB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E62B8-506E-4F90-9B50-7291CCB35D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88811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71A5-D3B6-4D15-BB88-66903BE1E0B6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C9DA2-8D6D-4177-947A-303D5053CF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39137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28233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6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2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78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5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1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576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3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09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03017-A13C-4FB3-8A76-AFE23339A600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83A51-E937-4A4B-BAD1-FCDF480960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5681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79A0C-32B2-4292-A068-A7F38A991BB5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EC8B6-26D8-4AB7-BB11-67BB2A4994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3759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614" indent="0">
              <a:buNone/>
              <a:defRPr sz="1500" b="1"/>
            </a:lvl2pPr>
            <a:lvl3pPr marL="685256" indent="0">
              <a:buNone/>
              <a:defRPr sz="1400" b="1"/>
            </a:lvl3pPr>
            <a:lvl4pPr marL="1027884" indent="0">
              <a:buNone/>
              <a:defRPr sz="1200" b="1"/>
            </a:lvl4pPr>
            <a:lvl5pPr marL="1370512" indent="0">
              <a:buNone/>
              <a:defRPr sz="1200" b="1"/>
            </a:lvl5pPr>
            <a:lvl6pPr marL="1713155" indent="0">
              <a:buNone/>
              <a:defRPr sz="1200" b="1"/>
            </a:lvl6pPr>
            <a:lvl7pPr marL="2055767" indent="0">
              <a:buNone/>
              <a:defRPr sz="1200" b="1"/>
            </a:lvl7pPr>
            <a:lvl8pPr marL="2398380" indent="0">
              <a:buNone/>
              <a:defRPr sz="1200" b="1"/>
            </a:lvl8pPr>
            <a:lvl9pPr marL="274099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614" indent="0">
              <a:buNone/>
              <a:defRPr sz="1500" b="1"/>
            </a:lvl2pPr>
            <a:lvl3pPr marL="685256" indent="0">
              <a:buNone/>
              <a:defRPr sz="1400" b="1"/>
            </a:lvl3pPr>
            <a:lvl4pPr marL="1027884" indent="0">
              <a:buNone/>
              <a:defRPr sz="1200" b="1"/>
            </a:lvl4pPr>
            <a:lvl5pPr marL="1370512" indent="0">
              <a:buNone/>
              <a:defRPr sz="1200" b="1"/>
            </a:lvl5pPr>
            <a:lvl6pPr marL="1713155" indent="0">
              <a:buNone/>
              <a:defRPr sz="1200" b="1"/>
            </a:lvl6pPr>
            <a:lvl7pPr marL="2055767" indent="0">
              <a:buNone/>
              <a:defRPr sz="1200" b="1"/>
            </a:lvl7pPr>
            <a:lvl8pPr marL="2398380" indent="0">
              <a:buNone/>
              <a:defRPr sz="1200" b="1"/>
            </a:lvl8pPr>
            <a:lvl9pPr marL="274099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BE43-2449-437E-BC6C-3B390A60219D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205B5-CCAF-4EA0-949F-DD8A2AA37C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25580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D4185-1C9E-466D-A178-F3E25D5F8309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1225E-5E4F-48BD-8BA7-A235C24EF4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4850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EC66F-C3A0-4603-8D3B-716CBD5DA2D5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4A41E-9667-4718-BB9F-6EF630FD22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2659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3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5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2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78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4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0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56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078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22CE-CA2B-484C-A2A6-28AF27E8175B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9D114-A99D-4FA6-A5E3-63B5939BD8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90483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60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614" indent="0">
              <a:buNone/>
              <a:defRPr sz="1100"/>
            </a:lvl2pPr>
            <a:lvl3pPr marL="685256" indent="0">
              <a:buNone/>
              <a:defRPr sz="900"/>
            </a:lvl3pPr>
            <a:lvl4pPr marL="1027884" indent="0">
              <a:buNone/>
              <a:defRPr sz="800"/>
            </a:lvl4pPr>
            <a:lvl5pPr marL="1370512" indent="0">
              <a:buNone/>
              <a:defRPr sz="800"/>
            </a:lvl5pPr>
            <a:lvl6pPr marL="1713155" indent="0">
              <a:buNone/>
              <a:defRPr sz="800"/>
            </a:lvl6pPr>
            <a:lvl7pPr marL="2055767" indent="0">
              <a:buNone/>
              <a:defRPr sz="800"/>
            </a:lvl7pPr>
            <a:lvl8pPr marL="2398380" indent="0">
              <a:buNone/>
              <a:defRPr sz="800"/>
            </a:lvl8pPr>
            <a:lvl9pPr marL="274099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4C37A-C327-40D1-91A6-5936CFF9931B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91CAB-838A-4D69-BAFE-7BAEB5CAB6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913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601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614" indent="0">
              <a:buNone/>
              <a:defRPr sz="2100"/>
            </a:lvl2pPr>
            <a:lvl3pPr marL="685256" indent="0">
              <a:buNone/>
              <a:defRPr sz="1800"/>
            </a:lvl3pPr>
            <a:lvl4pPr marL="1027884" indent="0">
              <a:buNone/>
              <a:defRPr sz="1500"/>
            </a:lvl4pPr>
            <a:lvl5pPr marL="1370512" indent="0">
              <a:buNone/>
              <a:defRPr sz="1500"/>
            </a:lvl5pPr>
            <a:lvl6pPr marL="1713155" indent="0">
              <a:buNone/>
              <a:defRPr sz="1500"/>
            </a:lvl6pPr>
            <a:lvl7pPr marL="2055767" indent="0">
              <a:buNone/>
              <a:defRPr sz="1500"/>
            </a:lvl7pPr>
            <a:lvl8pPr marL="2398380" indent="0">
              <a:buNone/>
              <a:defRPr sz="1500"/>
            </a:lvl8pPr>
            <a:lvl9pPr marL="2740994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614" indent="0">
              <a:buNone/>
              <a:defRPr sz="1100"/>
            </a:lvl2pPr>
            <a:lvl3pPr marL="685256" indent="0">
              <a:buNone/>
              <a:defRPr sz="900"/>
            </a:lvl3pPr>
            <a:lvl4pPr marL="1027884" indent="0">
              <a:buNone/>
              <a:defRPr sz="800"/>
            </a:lvl4pPr>
            <a:lvl5pPr marL="1370512" indent="0">
              <a:buNone/>
              <a:defRPr sz="800"/>
            </a:lvl5pPr>
            <a:lvl6pPr marL="1713155" indent="0">
              <a:buNone/>
              <a:defRPr sz="800"/>
            </a:lvl6pPr>
            <a:lvl7pPr marL="2055767" indent="0">
              <a:buNone/>
              <a:defRPr sz="800"/>
            </a:lvl7pPr>
            <a:lvl8pPr marL="2398380" indent="0">
              <a:buNone/>
              <a:defRPr sz="800"/>
            </a:lvl8pPr>
            <a:lvl9pPr marL="274099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6BB26-30E5-4FFC-A0C4-8464D6278191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1D682-C6D8-47AE-B2E3-0ADC7E3AEC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09974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4AD10-D403-48C7-9CA8-F91057DAB8C5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9EFAA-5410-487A-BCC9-67ABC3A59A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4970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71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71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F7065-86F6-4FA8-B760-0AB4EA46236B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9480D-0EB7-4CB6-89A5-346805B709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223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4279-A4D7-44BF-919C-D9344BD117AE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FD68-7087-46E5-98D4-DA1FB49E80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2741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87" indent="0">
              <a:buNone/>
              <a:defRPr sz="1500" b="1"/>
            </a:lvl2pPr>
            <a:lvl3pPr marL="685205" indent="0">
              <a:buNone/>
              <a:defRPr sz="1400" b="1"/>
            </a:lvl3pPr>
            <a:lvl4pPr marL="1027808" indent="0">
              <a:buNone/>
              <a:defRPr sz="1200" b="1"/>
            </a:lvl4pPr>
            <a:lvl5pPr marL="1370410" indent="0">
              <a:buNone/>
              <a:defRPr sz="1200" b="1"/>
            </a:lvl5pPr>
            <a:lvl6pPr marL="1713029" indent="0">
              <a:buNone/>
              <a:defRPr sz="1200" b="1"/>
            </a:lvl6pPr>
            <a:lvl7pPr marL="2055614" indent="0">
              <a:buNone/>
              <a:defRPr sz="1200" b="1"/>
            </a:lvl7pPr>
            <a:lvl8pPr marL="2398200" indent="0">
              <a:buNone/>
              <a:defRPr sz="1200" b="1"/>
            </a:lvl8pPr>
            <a:lvl9pPr marL="2740787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87" indent="0">
              <a:buNone/>
              <a:defRPr sz="1500" b="1"/>
            </a:lvl2pPr>
            <a:lvl3pPr marL="685205" indent="0">
              <a:buNone/>
              <a:defRPr sz="1400" b="1"/>
            </a:lvl3pPr>
            <a:lvl4pPr marL="1027808" indent="0">
              <a:buNone/>
              <a:defRPr sz="1200" b="1"/>
            </a:lvl4pPr>
            <a:lvl5pPr marL="1370410" indent="0">
              <a:buNone/>
              <a:defRPr sz="1200" b="1"/>
            </a:lvl5pPr>
            <a:lvl6pPr marL="1713029" indent="0">
              <a:buNone/>
              <a:defRPr sz="1200" b="1"/>
            </a:lvl6pPr>
            <a:lvl7pPr marL="2055614" indent="0">
              <a:buNone/>
              <a:defRPr sz="1200" b="1"/>
            </a:lvl7pPr>
            <a:lvl8pPr marL="2398200" indent="0">
              <a:buNone/>
              <a:defRPr sz="1200" b="1"/>
            </a:lvl8pPr>
            <a:lvl9pPr marL="2740787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F7C36-38FC-40C0-8245-A3F5732934B1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05725-7D0D-4AAA-A885-93F70286ED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534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6E8E6-4BD6-46E5-86D2-07C3FAA87110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0A926-E3DD-4D61-98B1-36ECA1BA09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766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3EA5B-C0F6-49B8-9729-2854AAB0A9FB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FF204-FDB2-4D72-9A07-0226C00367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4404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60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87" indent="0">
              <a:buNone/>
              <a:defRPr sz="1100"/>
            </a:lvl2pPr>
            <a:lvl3pPr marL="685205" indent="0">
              <a:buNone/>
              <a:defRPr sz="900"/>
            </a:lvl3pPr>
            <a:lvl4pPr marL="1027808" indent="0">
              <a:buNone/>
              <a:defRPr sz="800"/>
            </a:lvl4pPr>
            <a:lvl5pPr marL="1370410" indent="0">
              <a:buNone/>
              <a:defRPr sz="800"/>
            </a:lvl5pPr>
            <a:lvl6pPr marL="1713029" indent="0">
              <a:buNone/>
              <a:defRPr sz="800"/>
            </a:lvl6pPr>
            <a:lvl7pPr marL="2055614" indent="0">
              <a:buNone/>
              <a:defRPr sz="800"/>
            </a:lvl7pPr>
            <a:lvl8pPr marL="2398200" indent="0">
              <a:buNone/>
              <a:defRPr sz="800"/>
            </a:lvl8pPr>
            <a:lvl9pPr marL="274078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AF485-336F-45A8-9515-4D7211E752DF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FCDEB-C0D8-4714-AAB4-E0971CF09A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307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601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587" indent="0">
              <a:buNone/>
              <a:defRPr sz="2100"/>
            </a:lvl2pPr>
            <a:lvl3pPr marL="685205" indent="0">
              <a:buNone/>
              <a:defRPr sz="1800"/>
            </a:lvl3pPr>
            <a:lvl4pPr marL="1027808" indent="0">
              <a:buNone/>
              <a:defRPr sz="1500"/>
            </a:lvl4pPr>
            <a:lvl5pPr marL="1370410" indent="0">
              <a:buNone/>
              <a:defRPr sz="1500"/>
            </a:lvl5pPr>
            <a:lvl6pPr marL="1713029" indent="0">
              <a:buNone/>
              <a:defRPr sz="1500"/>
            </a:lvl6pPr>
            <a:lvl7pPr marL="2055614" indent="0">
              <a:buNone/>
              <a:defRPr sz="1500"/>
            </a:lvl7pPr>
            <a:lvl8pPr marL="2398200" indent="0">
              <a:buNone/>
              <a:defRPr sz="1500"/>
            </a:lvl8pPr>
            <a:lvl9pPr marL="2740787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87" indent="0">
              <a:buNone/>
              <a:defRPr sz="1100"/>
            </a:lvl2pPr>
            <a:lvl3pPr marL="685205" indent="0">
              <a:buNone/>
              <a:defRPr sz="900"/>
            </a:lvl3pPr>
            <a:lvl4pPr marL="1027808" indent="0">
              <a:buNone/>
              <a:defRPr sz="800"/>
            </a:lvl4pPr>
            <a:lvl5pPr marL="1370410" indent="0">
              <a:buNone/>
              <a:defRPr sz="800"/>
            </a:lvl5pPr>
            <a:lvl6pPr marL="1713029" indent="0">
              <a:buNone/>
              <a:defRPr sz="800"/>
            </a:lvl6pPr>
            <a:lvl7pPr marL="2055614" indent="0">
              <a:buNone/>
              <a:defRPr sz="800"/>
            </a:lvl7pPr>
            <a:lvl8pPr marL="2398200" indent="0">
              <a:buNone/>
              <a:defRPr sz="800"/>
            </a:lvl8pPr>
            <a:lvl9pPr marL="274078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515C6-0136-48E8-8794-4E3EB2D341A4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9A94E9-A455-4BBB-8A6E-D0E81B787E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381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8" tIns="34289" rIns="68528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8" tIns="34289" rIns="68528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68528" tIns="34289" rIns="68528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F55E9E-E54F-4AAB-AC89-3A2B58260D0E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68528" tIns="34289" rIns="68528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28" tIns="34289" rIns="68528" bIns="34289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F900559F-1154-4A32-9328-734340EF5DC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587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205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7808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041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68275" indent="-168275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69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398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4305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6908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510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129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587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205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808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41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029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614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20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0787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8" tIns="34289" rIns="68528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8" tIns="34289" rIns="68528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68528" tIns="34289" rIns="68528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82BF1E-8218-47A8-A21E-83768EA433E4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68528" tIns="34289" rIns="68528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28" tIns="34289" rIns="68528" bIns="34289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57A2BD7F-4A5A-49DE-8C24-A8E8BB4DD3A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587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205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7808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041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68275" indent="-168275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69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398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4305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6908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510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129" indent="-171310" algn="l" defTabSz="68520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587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205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808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41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029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614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200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0787" algn="l" defTabSz="68520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32" tIns="34289" rIns="68532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32" tIns="34289" rIns="68532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68532" tIns="34289" rIns="68532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77C928-680F-4F7D-ABDE-085567217BF3}" type="datetime1">
              <a:rPr lang="ru-RU"/>
              <a:pPr>
                <a:defRPr/>
              </a:pPr>
              <a:t>22.06.2018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68532" tIns="34289" rIns="68532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32" tIns="34289" rIns="68532" bIns="34289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EF92BA99-A1BD-4506-A7ED-5368F657BB2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61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256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788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0512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68275" indent="-168275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69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39875" indent="-16827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4446" indent="-171322" algn="l" defTabSz="68525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074" indent="-171322" algn="l" defTabSz="68525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702" indent="-171322" algn="l" defTabSz="68525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345" indent="-171322" algn="l" defTabSz="68525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614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256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884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512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155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767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380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0994" algn="l" defTabSz="68525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tp://fap.fsfk.local/EPBS/" TargetMode="External"/><Relationship Id="rId2" Type="http://schemas.openxmlformats.org/officeDocument/2006/relationships/hyperlink" Target="http://lk.budget.gov.ru/udu-webcenter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7" y="594424"/>
            <a:ext cx="7218946" cy="38311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099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55563"/>
            <a:ext cx="1119188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784" y="2778078"/>
            <a:ext cx="1667549" cy="111534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9" name="TextBox 18"/>
          <p:cNvSpPr txBox="1"/>
          <p:nvPr/>
        </p:nvSpPr>
        <p:spPr>
          <a:xfrm>
            <a:off x="3308350" y="1849438"/>
            <a:ext cx="5778500" cy="403225"/>
          </a:xfrm>
          <a:prstGeom prst="rect">
            <a:avLst/>
          </a:prstGeom>
          <a:noFill/>
        </p:spPr>
        <p:txBody>
          <a:bodyPr wrap="none" lIns="91376" tIns="45688" rIns="91376" bIns="45688">
            <a:sp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ЕДИНЫЙ ПОРТАЛ БЮДЖЕТНОЙ СИСТЕМЫ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146" y="2783990"/>
            <a:ext cx="1620421" cy="10849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07" y="2783990"/>
            <a:ext cx="1723547" cy="110352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104" name="Прямоугольник 3"/>
          <p:cNvSpPr>
            <a:spLocks noChangeArrowheads="1"/>
          </p:cNvSpPr>
          <p:nvPr/>
        </p:nvSpPr>
        <p:spPr bwMode="auto">
          <a:xfrm>
            <a:off x="4165600" y="3984625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ru-RU" altLang="ru-RU" sz="1200" b="1">
                <a:solidFill>
                  <a:srgbClr val="1468A4"/>
                </a:solidFill>
                <a:latin typeface="Open Sans Condensed" charset="0"/>
                <a:cs typeface="Times New Roman" panose="02020603050405020304" pitchFamily="18" charset="0"/>
              </a:rPr>
              <a:t>Заместитель начальника Управления</a:t>
            </a:r>
          </a:p>
          <a:p>
            <a:pPr algn="r" eaLnBrk="1" hangingPunct="1"/>
            <a:r>
              <a:rPr lang="ru-RU" altLang="ru-RU" sz="1200" b="1">
                <a:solidFill>
                  <a:srgbClr val="1468A4"/>
                </a:solidFill>
                <a:latin typeface="Open Sans Condensed" charset="0"/>
                <a:cs typeface="Times New Roman" panose="02020603050405020304" pitchFamily="18" charset="0"/>
              </a:rPr>
              <a:t> развития информационных систем,</a:t>
            </a:r>
          </a:p>
          <a:p>
            <a:pPr algn="r" eaLnBrk="1" hangingPunct="1"/>
            <a:r>
              <a:rPr lang="ru-RU" altLang="ru-RU" sz="1200" b="1">
                <a:solidFill>
                  <a:srgbClr val="1468A4"/>
                </a:solidFill>
                <a:latin typeface="Open Sans Condensed" charset="0"/>
                <a:cs typeface="Times New Roman" panose="02020603050405020304" pitchFamily="18" charset="0"/>
              </a:rPr>
              <a:t>к.э.н. </a:t>
            </a:r>
          </a:p>
          <a:p>
            <a:pPr algn="r" eaLnBrk="1" hangingPunct="1"/>
            <a:r>
              <a:rPr lang="ru-RU" altLang="ru-RU" sz="1200" b="1">
                <a:solidFill>
                  <a:srgbClr val="1468A4"/>
                </a:solidFill>
                <a:latin typeface="Open Sans Condensed" charset="0"/>
                <a:cs typeface="Times New Roman" panose="02020603050405020304" pitchFamily="18" charset="0"/>
              </a:rPr>
              <a:t>Бабко Н.В.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4"/>
          <p:cNvSpPr txBox="1">
            <a:spLocks noGrp="1"/>
          </p:cNvSpPr>
          <p:nvPr/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1" tIns="34289" rIns="68531" bIns="34289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9762" y="1707688"/>
            <a:ext cx="6120680" cy="761747"/>
          </a:xfrm>
          <a:prstGeom prst="rect">
            <a:avLst/>
          </a:prstGeom>
          <a:noFill/>
        </p:spPr>
        <p:txBody>
          <a:bodyPr lIns="68531" tIns="34289" rIns="68531" bIns="34289">
            <a:spAutoFit/>
          </a:bodyPr>
          <a:lstStyle/>
          <a:p>
            <a:pPr algn="ctr">
              <a:defRPr/>
            </a:pPr>
            <a:r>
              <a:rPr lang="en-US" sz="4500" b="1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44546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endParaRPr lang="ru-RU" sz="4500" b="1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rgbClr val="44546A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EF8AA48-0CFD-4388-9D13-67724F7A45D9}" type="slidenum">
              <a:rPr lang="ru-RU" altLang="ru-RU"/>
              <a:pPr/>
              <a:t>2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380" y="884819"/>
            <a:ext cx="1622265" cy="16137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124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3652838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538" y="3409950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Выгнутая влево стрелка 10"/>
          <p:cNvSpPr/>
          <p:nvPr/>
        </p:nvSpPr>
        <p:spPr>
          <a:xfrm rot="11033686" flipH="1">
            <a:off x="989013" y="1889125"/>
            <a:ext cx="530225" cy="1762125"/>
          </a:xfrm>
          <a:prstGeom prst="curvedRightArrow">
            <a:avLst>
              <a:gd name="adj1" fmla="val 25000"/>
              <a:gd name="adj2" fmla="val 55113"/>
              <a:gd name="adj3" fmla="val 62400"/>
            </a:avLst>
          </a:prstGeom>
          <a:solidFill>
            <a:srgbClr val="B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127" name="TextBox 23"/>
          <p:cNvSpPr txBox="1">
            <a:spLocks noChangeArrowheads="1"/>
          </p:cNvSpPr>
          <p:nvPr/>
        </p:nvSpPr>
        <p:spPr bwMode="auto">
          <a:xfrm>
            <a:off x="6724650" y="2270125"/>
            <a:ext cx="6635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600" b="1"/>
              <a:t>ФГИС</a:t>
            </a:r>
          </a:p>
        </p:txBody>
      </p:sp>
      <p:sp>
        <p:nvSpPr>
          <p:cNvPr id="5128" name="TextBox 24"/>
          <p:cNvSpPr txBox="1">
            <a:spLocks noChangeArrowheads="1"/>
          </p:cNvSpPr>
          <p:nvPr/>
        </p:nvSpPr>
        <p:spPr bwMode="auto">
          <a:xfrm>
            <a:off x="6251575" y="4619625"/>
            <a:ext cx="1257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100" b="1"/>
              <a:t>Личный кабинет ЕПБС</a:t>
            </a:r>
          </a:p>
        </p:txBody>
      </p:sp>
      <p:sp>
        <p:nvSpPr>
          <p:cNvPr id="5129" name="TextBox 25"/>
          <p:cNvSpPr txBox="1">
            <a:spLocks noChangeArrowheads="1"/>
          </p:cNvSpPr>
          <p:nvPr/>
        </p:nvSpPr>
        <p:spPr bwMode="auto">
          <a:xfrm>
            <a:off x="3449638" y="4773613"/>
            <a:ext cx="692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200" b="1"/>
              <a:t>РМИСы</a:t>
            </a:r>
          </a:p>
        </p:txBody>
      </p:sp>
      <p:sp>
        <p:nvSpPr>
          <p:cNvPr id="5130" name="TextBox 26"/>
          <p:cNvSpPr txBox="1">
            <a:spLocks noChangeArrowheads="1"/>
          </p:cNvSpPr>
          <p:nvPr/>
        </p:nvSpPr>
        <p:spPr bwMode="auto">
          <a:xfrm>
            <a:off x="650875" y="4429125"/>
            <a:ext cx="12049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000" b="1"/>
              <a:t>Сервисная подсистема ЭБ для регионов/МО</a:t>
            </a:r>
          </a:p>
        </p:txBody>
      </p:sp>
      <p:sp>
        <p:nvSpPr>
          <p:cNvPr id="5131" name="TextBox 27"/>
          <p:cNvSpPr txBox="1">
            <a:spLocks noChangeArrowheads="1"/>
          </p:cNvSpPr>
          <p:nvPr/>
        </p:nvSpPr>
        <p:spPr bwMode="auto">
          <a:xfrm>
            <a:off x="2422525" y="1692275"/>
            <a:ext cx="738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200" b="1"/>
              <a:t>ГИИС ЭБ</a:t>
            </a:r>
          </a:p>
        </p:txBody>
      </p:sp>
      <p:sp>
        <p:nvSpPr>
          <p:cNvPr id="29" name="Овал 28"/>
          <p:cNvSpPr/>
          <p:nvPr/>
        </p:nvSpPr>
        <p:spPr>
          <a:xfrm rot="20617150">
            <a:off x="3359150" y="973138"/>
            <a:ext cx="5021263" cy="20955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 rot="973002">
            <a:off x="1246188" y="973138"/>
            <a:ext cx="5021262" cy="20955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34" name="Рисунок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1019175"/>
            <a:ext cx="904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10" y="1958413"/>
            <a:ext cx="1723609" cy="96314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136" name="Рисунок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1265238"/>
            <a:ext cx="90487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1403350"/>
            <a:ext cx="904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Рисунок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3517900"/>
            <a:ext cx="904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3746500"/>
            <a:ext cx="904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3957638"/>
            <a:ext cx="904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1" name="TextBox 38"/>
          <p:cNvSpPr txBox="1">
            <a:spLocks noChangeArrowheads="1"/>
          </p:cNvSpPr>
          <p:nvPr/>
        </p:nvSpPr>
        <p:spPr bwMode="auto">
          <a:xfrm>
            <a:off x="4478338" y="1614488"/>
            <a:ext cx="6365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600" b="1"/>
              <a:t>ЕПБС</a:t>
            </a:r>
          </a:p>
        </p:txBody>
      </p:sp>
      <p:sp>
        <p:nvSpPr>
          <p:cNvPr id="41" name="Овал 40"/>
          <p:cNvSpPr/>
          <p:nvPr/>
        </p:nvSpPr>
        <p:spPr>
          <a:xfrm rot="2397233">
            <a:off x="3181350" y="2105025"/>
            <a:ext cx="5011738" cy="2308225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 rot="7107841">
            <a:off x="2201862" y="1724026"/>
            <a:ext cx="5021263" cy="2093912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586038" y="4252913"/>
            <a:ext cx="776287" cy="0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79"/>
          <p:cNvSpPr>
            <a:spLocks noChangeArrowheads="1"/>
          </p:cNvSpPr>
          <p:nvPr/>
        </p:nvSpPr>
        <p:spPr bwMode="auto">
          <a:xfrm>
            <a:off x="2792413" y="128588"/>
            <a:ext cx="62738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Способы размещения информации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478338" y="430213"/>
            <a:ext cx="45720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altLang="ru-RU" sz="11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sym typeface="Arial" pitchFamily="34" charset="0"/>
              </a:rPr>
              <a:t>Единый портал бюджетной системы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E204DDC-0EB2-41A0-B778-153FFA400EB5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25" name="Прямоугольник 79"/>
          <p:cNvSpPr>
            <a:spLocks noChangeArrowheads="1"/>
          </p:cNvSpPr>
          <p:nvPr/>
        </p:nvSpPr>
        <p:spPr bwMode="auto">
          <a:xfrm>
            <a:off x="2792413" y="128588"/>
            <a:ext cx="62738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Размещение информации через личный кабинет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478338" y="430213"/>
            <a:ext cx="45720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altLang="ru-RU" sz="11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sym typeface="Arial" pitchFamily="34" charset="0"/>
              </a:rPr>
              <a:t>Единый портал бюджетной системы</a:t>
            </a:r>
          </a:p>
        </p:txBody>
      </p:sp>
      <p:pic>
        <p:nvPicPr>
          <p:cNvPr id="614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3" y="790575"/>
            <a:ext cx="25114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2578100"/>
            <a:ext cx="234315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8" y="3328988"/>
            <a:ext cx="2386012" cy="116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22" y="2451364"/>
            <a:ext cx="2323859" cy="205223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182813" y="536575"/>
            <a:ext cx="2227262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05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кабинет ЕПБС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8275" y="4389438"/>
            <a:ext cx="2363788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05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Размещаемая информация по 243н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78338" y="4389438"/>
            <a:ext cx="45720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05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сервисы форумы / опросы (голосование)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2763838" y="1414463"/>
            <a:ext cx="127000" cy="2063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524125" y="1760538"/>
            <a:ext cx="123825" cy="1873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201863" y="2125663"/>
            <a:ext cx="220662" cy="34131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5648325" y="1425575"/>
            <a:ext cx="138113" cy="1841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5929313" y="1760538"/>
            <a:ext cx="179387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210300" y="2087563"/>
            <a:ext cx="230188" cy="2635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385587" y="4030480"/>
            <a:ext cx="2057400" cy="274637"/>
          </a:xfrm>
        </p:spPr>
        <p:txBody>
          <a:bodyPr/>
          <a:lstStyle/>
          <a:p>
            <a:fld id="{219FF204-FDB2-4D72-9A07-0226C0036796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3" name="Прямоугольник 79"/>
          <p:cNvSpPr>
            <a:spLocks noChangeArrowheads="1"/>
          </p:cNvSpPr>
          <p:nvPr/>
        </p:nvSpPr>
        <p:spPr bwMode="auto">
          <a:xfrm>
            <a:off x="5785551" y="80528"/>
            <a:ext cx="325747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Размещение информации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532500"/>
              </p:ext>
            </p:extLst>
          </p:nvPr>
        </p:nvGraphicFramePr>
        <p:xfrm>
          <a:off x="57011" y="427916"/>
          <a:ext cx="8896212" cy="4602599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627144"/>
                <a:gridCol w="730204"/>
                <a:gridCol w="710469"/>
                <a:gridCol w="677577"/>
                <a:gridCol w="6150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ГАБС ФБ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ВГБФ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err="1" smtClean="0">
                          <a:latin typeface="Franklin Gothic Medium" panose="020B0603020102020204" pitchFamily="34" charset="0"/>
                        </a:rPr>
                        <a:t>Тер.органыВГБФ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Финансовые органы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Размещаемая информация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2.2 Законодательные и иные нормативные правовые акты Российской Федерации, регулирующие бюджетные правоотношения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2.3 Законодательные и иные нормативные правовые акты субъекта Российской Федерации, регулирующие бюджетные правоотношения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2.5 Иные законодательные, нормативные правовые акты и иные документы, регламентирующие отношения в бюджетной, и налоговой сфере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5.24 Сведения о руководителях органов, обеспечивающих и организующих исполнение бюджета, их биографиях и фотографиях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6.6 Информация о детализации финансовой отчетности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12.1 Информация о текущих событиях в сфере управления государственными и муниципальными финансами публично-правового образования (новостная информация)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Franklin Gothic Medium Cond" panose="020B0606030402020204" pitchFamily="34" charset="0"/>
                        </a:rPr>
                        <a:t>5.1 Информация о правилах, порядках и сроках составления проектов бюджетов, органах, осуществляющих составление проектов бюджетов, документах, необходимых для составления проектов бюджетов, основных документах, формируемых при составлении проектов бюджетов</a:t>
                      </a:r>
                      <a:endParaRPr lang="ru-RU" sz="1000" dirty="0">
                        <a:solidFill>
                          <a:schemeClr val="bg2">
                            <a:lumMod val="90000"/>
                          </a:schemeClr>
                        </a:solidFill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89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5.21 Информация о порядке исполнения бюджета по расходам, источникам финансирования дефицита бюджета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15764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5.22 Информация об основах кассового обслуживания исполнения бюджетов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185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 23 Общая информация об органах, обеспечивающих и организующих исполнение бюджета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5.29</a:t>
                      </a:r>
                      <a:r>
                        <a:rPr lang="ru-RU" sz="1000" baseline="0" dirty="0" smtClean="0">
                          <a:latin typeface="Franklin Gothic Medium Cond" panose="020B0606030402020204" pitchFamily="34" charset="0"/>
                        </a:rPr>
                        <a:t> Информация о порядке формирования государственных заданий на оказание государственных (муниципальных) услуг и выполнение работ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52" y="1598702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47" y="161242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470" y="161242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9" y="1598701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52" y="1985941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47" y="199966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470" y="199966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9" y="1985940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9" y="238224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64" y="2395966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087" y="2395966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506" y="238224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205269" y="2769482"/>
            <a:ext cx="2437452" cy="369524"/>
            <a:chOff x="256089" y="2736442"/>
            <a:chExt cx="2437452" cy="369524"/>
          </a:xfrm>
        </p:grpSpPr>
        <p:pic>
          <p:nvPicPr>
            <p:cNvPr id="17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089" y="2736443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Группа 21"/>
          <p:cNvGrpSpPr/>
          <p:nvPr/>
        </p:nvGrpSpPr>
        <p:grpSpPr>
          <a:xfrm>
            <a:off x="885747" y="3234557"/>
            <a:ext cx="1765357" cy="369524"/>
            <a:chOff x="928184" y="2736442"/>
            <a:chExt cx="1765357" cy="369524"/>
          </a:xfrm>
        </p:grpSpPr>
        <p:pic>
          <p:nvPicPr>
            <p:cNvPr id="24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870785" y="3658360"/>
            <a:ext cx="1765357" cy="369524"/>
            <a:chOff x="928184" y="2736442"/>
            <a:chExt cx="1765357" cy="369524"/>
          </a:xfrm>
        </p:grpSpPr>
        <p:pic>
          <p:nvPicPr>
            <p:cNvPr id="28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Группа 30"/>
          <p:cNvGrpSpPr/>
          <p:nvPr/>
        </p:nvGrpSpPr>
        <p:grpSpPr>
          <a:xfrm>
            <a:off x="873754" y="3968401"/>
            <a:ext cx="1765357" cy="369524"/>
            <a:chOff x="928184" y="2736442"/>
            <a:chExt cx="1765357" cy="369524"/>
          </a:xfrm>
        </p:grpSpPr>
        <p:pic>
          <p:nvPicPr>
            <p:cNvPr id="32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867176" y="4266202"/>
            <a:ext cx="1765357" cy="369524"/>
            <a:chOff x="928184" y="2736442"/>
            <a:chExt cx="1765357" cy="369524"/>
          </a:xfrm>
        </p:grpSpPr>
        <p:pic>
          <p:nvPicPr>
            <p:cNvPr id="36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Группа 38"/>
          <p:cNvGrpSpPr/>
          <p:nvPr/>
        </p:nvGrpSpPr>
        <p:grpSpPr>
          <a:xfrm>
            <a:off x="863403" y="4612452"/>
            <a:ext cx="1765357" cy="369524"/>
            <a:chOff x="928184" y="2736442"/>
            <a:chExt cx="1765357" cy="369524"/>
          </a:xfrm>
        </p:grpSpPr>
        <p:pic>
          <p:nvPicPr>
            <p:cNvPr id="40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184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07" y="2750165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0" descr="http://sparkysite.ru/small/check/check01/scheck59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326" y="2736442"/>
              <a:ext cx="376215" cy="3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086" y="119745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123" y="1201242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8" y="830877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44" y="828882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3386455" y="3138046"/>
            <a:ext cx="5757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dk1"/>
                </a:solidFill>
                <a:latin typeface="Franklin Gothic Medium Cond" panose="020B0606030402020204" pitchFamily="34" charset="0"/>
                <a:cs typeface="+mn-cs"/>
              </a:rPr>
              <a:t>5.1 Информация о правилах, порядках и сроках составления проектов бюджетов, органах, осуществляющих составление проектов бюджетов, документах, необходимых для составления проектов бюджетов, основных документах, формируемых при составлении проектов бюджетов</a:t>
            </a: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881" y="3168648"/>
            <a:ext cx="521847" cy="52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57950" y="4188363"/>
            <a:ext cx="2057400" cy="274637"/>
          </a:xfrm>
        </p:spPr>
        <p:txBody>
          <a:bodyPr/>
          <a:lstStyle/>
          <a:p>
            <a:fld id="{219FF204-FDB2-4D72-9A07-0226C0036796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3" name="Прямоугольник 79"/>
          <p:cNvSpPr>
            <a:spLocks noChangeArrowheads="1"/>
          </p:cNvSpPr>
          <p:nvPr/>
        </p:nvSpPr>
        <p:spPr bwMode="auto">
          <a:xfrm>
            <a:off x="4091776" y="56225"/>
            <a:ext cx="4984139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Размещение информации финансовыми органами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557132"/>
              </p:ext>
            </p:extLst>
          </p:nvPr>
        </p:nvGraphicFramePr>
        <p:xfrm>
          <a:off x="129374" y="355554"/>
          <a:ext cx="8946541" cy="4665367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887759"/>
                <a:gridCol w="80587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Финансовые органы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Размещаемая информация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93261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1.4 Общие сведения о публично-правовых образованиях, формирующих и исполняющих бюджеты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5.12 Информация о порядках формирования и использования бюджетных ассигнований Дорожного фонда Российской Федерации, Дорожного фонда субъекта Российской Федерации, муниципального Дорожного фонда 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5.13 Информация о порядках формирования и использования бюджетных ассигнований Инвестиционного фонда Российской Федерации, Инвестиционного фонда субъекта Российской Федерации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79802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             5.14 Информация о структуре и содержании закона (решения) о бюджете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76293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5.15 Информация о порядке рассмотрения и утверждения закона (решения) о бюджете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89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             5.16 Информация о документах и материалах, представляемых в законодательный (представительный) орган одновременно с проектом закона (решения)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             о бюджете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15764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5.25 Общая информация о качестве финансового менеджмента главных администраторов средств  бюджета 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185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5. 3 Прогноз социально-экономического развития Российской Федерации, субъекта Российской Федерации и муниципального образования и иные сведения, необходимые для составления проекта бюджета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9951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5.4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 Порядок разработки и утверждения бюджетного прогноза на долгосрочный период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82899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5.30 Информация о порядке составления и ведения кассового плана бюджетов бюджетной системы Российской Федерации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82899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6.12 Информация о порядке и сроках составления, внешней проверке, рассмотрении и утверждении бюджетной отчетности бюджетов, органы, осуществляющие проведение внешней проверки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82899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6.13 Информация о планах и результатах внешних проверок бюджетной отчетности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282899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6.14 Заключение органа внешнего государственного (муниципального) контроля на отчет об исполнении бюджета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1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9" y="2725747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0" y="2379601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1" y="1434260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715156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0" y="2023800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1" y="175274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102106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8" y="3101627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7" y="3423109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7" y="3718829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6" y="4074155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5" y="439399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4" y="4685199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75" y="1790061"/>
            <a:ext cx="350500" cy="350901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75" y="2404611"/>
            <a:ext cx="350500" cy="35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2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4868863"/>
            <a:ext cx="2057400" cy="274637"/>
          </a:xfrm>
        </p:spPr>
        <p:txBody>
          <a:bodyPr/>
          <a:lstStyle/>
          <a:p>
            <a:fld id="{219FF204-FDB2-4D72-9A07-0226C0036796}" type="slidenum">
              <a:rPr lang="ru-RU" altLang="ru-RU" smtClean="0"/>
              <a:pPr/>
              <a:t>6</a:t>
            </a:fld>
            <a:endParaRPr lang="ru-RU" altLang="ru-RU" dirty="0"/>
          </a:p>
        </p:txBody>
      </p:sp>
      <p:sp>
        <p:nvSpPr>
          <p:cNvPr id="3" name="Прямоугольник 79"/>
          <p:cNvSpPr>
            <a:spLocks noChangeArrowheads="1"/>
          </p:cNvSpPr>
          <p:nvPr/>
        </p:nvSpPr>
        <p:spPr bwMode="auto">
          <a:xfrm>
            <a:off x="4091776" y="56225"/>
            <a:ext cx="4984139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Размещение информации финансовыми органами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986846"/>
              </p:ext>
            </p:extLst>
          </p:nvPr>
        </p:nvGraphicFramePr>
        <p:xfrm>
          <a:off x="129374" y="436869"/>
          <a:ext cx="8946541" cy="4307959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887759"/>
                <a:gridCol w="80587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Финансовые органы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Franklin Gothic Medium" panose="020B0603020102020204" pitchFamily="34" charset="0"/>
                        </a:rPr>
                        <a:t>Размещаемая информация</a:t>
                      </a:r>
                      <a:endParaRPr lang="ru-RU" sz="800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7.13 Информация о порядках финансового обеспечения осуществления закупок товаров, работ, услуг для обеспечения государственных и муниципальных нужд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7.14 Информация о порядках осуществления бюджетных инвестиций и предоставления субсидий на осуществление капитальных вложений в объекты государственной и муниципальной собственности, предоставления бюджетных инвестиций юридическим лицам, не являющимся государственными или муниципальными учреждениями и государственными или муниципальными унитарными предприятиями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7.17 Формы и условия предоставления межбюджетных трансфертов бюджетам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7.22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 Порядок использования бюджетных ассигнований резервного фонда Правительства Российской Федерации, резервного фонда высшего исполнительного органа государственной власти субъекта Российской Федерации, резервного фонда местной администрации, резервного фонда Президента Российской Федерации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Franklin Gothic Medium Cond" panose="020B0606030402020204" pitchFamily="34" charset="0"/>
                          <a:ea typeface="+mn-ea"/>
                          <a:cs typeface="+mn-cs"/>
                        </a:rPr>
                        <a:t>7.5 Правила и порядки финансового обеспечения государственных и муниципальных учреждений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Franklin Gothic Medium Cond" panose="020B06060304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890">
                <a:tc>
                  <a:txBody>
                    <a:bodyPr/>
                    <a:lstStyle/>
                    <a:p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8.2 Информация о видах доходов бюджетов, нормативах отчислений доходов в бюджеты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15764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9.5 Общая информация о составе программы государственных внешних заимствований Российской Федерации, субъекта Российской Федерации и программы государственных внутренних заимствований Российской Федерации, субъекта Российской Федерации, муниципальных заимствований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15764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9.6 Понятие государственных и муниципальных гарантий, общая информация о составе программ государственных гарантий и муниципальных гарантий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15764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10.3 Порядок осуществления полномочий  органами внешнего и внутреннего государственного (муниципального) финансового контроля по внешнему и внутреннему государственному (муниципальному) финансовому контролю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09185">
                <a:tc>
                  <a:txBody>
                    <a:bodyPr/>
                    <a:lstStyle/>
                    <a:p>
                      <a:endParaRPr lang="ru-RU" sz="100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Franklin Gothic Medium Cond" panose="020B0606030402020204" pitchFamily="34" charset="0"/>
                        </a:rPr>
                        <a:t>10.6 Порядок исполнения решения о применении бюджетных мер принуждения</a:t>
                      </a:r>
                      <a:endParaRPr lang="ru-RU" sz="1000" dirty="0">
                        <a:latin typeface="Franklin Gothic Medium Cond" panose="020B0606030402020204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1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3324611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295623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1739200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828843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2648679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2191886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2" y="1245674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1" y="3680412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0" y="4072386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12" y="4388011"/>
            <a:ext cx="376215" cy="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866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E831954-76D4-4B36-8D1B-C0623C329487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25" name="Прямоугольник 79"/>
          <p:cNvSpPr>
            <a:spLocks noChangeArrowheads="1"/>
          </p:cNvSpPr>
          <p:nvPr/>
        </p:nvSpPr>
        <p:spPr bwMode="auto">
          <a:xfrm>
            <a:off x="2792413" y="128588"/>
            <a:ext cx="62738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Заявка на подключение участников ЕПБС. Часть 1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478338" y="430213"/>
            <a:ext cx="45720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altLang="ru-RU" sz="11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sym typeface="Arial" pitchFamily="34" charset="0"/>
              </a:rPr>
              <a:t>Единый портал бюджетной системы</a:t>
            </a:r>
          </a:p>
        </p:txBody>
      </p:sp>
      <p:sp>
        <p:nvSpPr>
          <p:cNvPr id="10245" name="Прямоугольник 1"/>
          <p:cNvSpPr>
            <a:spLocks noChangeArrowheads="1"/>
          </p:cNvSpPr>
          <p:nvPr/>
        </p:nvSpPr>
        <p:spPr bwMode="auto">
          <a:xfrm>
            <a:off x="858838" y="968375"/>
            <a:ext cx="74342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1263"/>
              </a:lnSpc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Заявка</a:t>
            </a:r>
            <a:r>
              <a:rPr lang="ru-RU" altLang="ru-RU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подключение к сервисам по формированию и размещению информации на едином портале бюджетной системы Российской Федерации государственной интегрированной информационной системы управления общественными финансами «Электронный бюджет» </a:t>
            </a:r>
            <a:endParaRPr lang="ru-RU" altLang="ru-RU" sz="1200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1628775"/>
            <a:ext cx="78232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3F2F7E9-1866-4077-8D2D-5312EEFA655A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25" name="Прямоугольник 79"/>
          <p:cNvSpPr>
            <a:spLocks noChangeArrowheads="1"/>
          </p:cNvSpPr>
          <p:nvPr/>
        </p:nvSpPr>
        <p:spPr bwMode="auto">
          <a:xfrm>
            <a:off x="2792413" y="128588"/>
            <a:ext cx="62738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Заявка </a:t>
            </a:r>
            <a:r>
              <a:rPr lang="ru-RU" altLang="ru-RU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на подключение участников ЕПБС. Часть </a:t>
            </a: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2  </a:t>
            </a:r>
            <a:endParaRPr lang="ru-RU" altLang="ru-RU" sz="15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sym typeface="Arial" pitchFamily="34" charset="0"/>
            </a:endParaRPr>
          </a:p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 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478338" y="430213"/>
            <a:ext cx="45720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altLang="ru-RU" sz="11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sym typeface="Arial" pitchFamily="34" charset="0"/>
              </a:rPr>
              <a:t>Единый портал бюджетной системы</a:t>
            </a: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2124075"/>
            <a:ext cx="6757987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3413125"/>
            <a:ext cx="6757987" cy="150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40" y="900339"/>
            <a:ext cx="1255064" cy="83670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70113" y="835025"/>
            <a:ext cx="6472237" cy="1096963"/>
          </a:xfrm>
          <a:prstGeom prst="round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3" name="Прямоугольник 2"/>
          <p:cNvSpPr>
            <a:spLocks noChangeArrowheads="1"/>
          </p:cNvSpPr>
          <p:nvPr/>
        </p:nvSpPr>
        <p:spPr bwMode="auto">
          <a:xfrm>
            <a:off x="2330450" y="936625"/>
            <a:ext cx="615315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130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заполнения формуляров на едином портале бюджетной системы Российской Федерации государственной интегрированной информационной системы управления общественными финансами «Электронный бюджет» пользователи должны обладать следующими полномочиями: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67453" y="1175241"/>
            <a:ext cx="5057603" cy="1058642"/>
          </a:xfrm>
          <a:prstGeom prst="roundRect">
            <a:avLst>
              <a:gd name="adj" fmla="val 3537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2BF4DB4-8A7F-4089-9AB2-DAAA29EA8377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5" name="Прямоугольник 79"/>
          <p:cNvSpPr>
            <a:spLocks noChangeArrowheads="1"/>
          </p:cNvSpPr>
          <p:nvPr/>
        </p:nvSpPr>
        <p:spPr bwMode="auto">
          <a:xfrm>
            <a:off x="2792413" y="128588"/>
            <a:ext cx="62738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9" rIns="68568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ru-RU" alt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sym typeface="Arial" pitchFamily="34" charset="0"/>
              </a:rPr>
              <a:t>Вход в личный кабинет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478338" y="430213"/>
            <a:ext cx="45720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altLang="ru-RU" sz="11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sym typeface="Arial" pitchFamily="34" charset="0"/>
              </a:rPr>
              <a:t>Единый портал бюджетной системы</a:t>
            </a:r>
          </a:p>
        </p:txBody>
      </p:sp>
      <p:sp>
        <p:nvSpPr>
          <p:cNvPr id="12297" name="Прямоугольник 2"/>
          <p:cNvSpPr>
            <a:spLocks noChangeArrowheads="1"/>
          </p:cNvSpPr>
          <p:nvPr/>
        </p:nvSpPr>
        <p:spPr bwMode="auto">
          <a:xfrm>
            <a:off x="67453" y="1288637"/>
            <a:ext cx="499308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dirty="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  в личный кабинет системы «Электронный бюджет» осуществляется по сертификату, адрес подключения: </a:t>
            </a:r>
            <a:r>
              <a:rPr lang="en-US" altLang="ru-RU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altLang="ru-RU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://lk.budget.gov.ru/</a:t>
            </a:r>
            <a:r>
              <a:rPr lang="en-US" altLang="ru-RU" sz="1600" u="sng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udu</a:t>
            </a:r>
            <a:r>
              <a:rPr lang="ru-RU" altLang="ru-RU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altLang="ru-RU" sz="1600" u="sng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webcenter</a:t>
            </a:r>
            <a:r>
              <a:rPr lang="en-US" altLang="ru-RU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28906" y="1175241"/>
            <a:ext cx="3821432" cy="1058642"/>
          </a:xfrm>
          <a:prstGeom prst="roundRect">
            <a:avLst>
              <a:gd name="adj" fmla="val 9367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5310822" y="1281614"/>
            <a:ext cx="36576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материалы по работе в ЕПБС </a:t>
            </a:r>
            <a:r>
              <a:rPr lang="ru-RU" sz="1600" dirty="0" smtClean="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размещены </a:t>
            </a:r>
            <a:r>
              <a:rPr lang="ru-RU" sz="1600" dirty="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ФАП по ссылке:</a:t>
            </a:r>
          </a:p>
          <a:p>
            <a:pPr algn="ctr"/>
            <a:r>
              <a:rPr lang="en-US" sz="1600" u="sng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ftp://fap.fsfk.local/EPBS/</a:t>
            </a:r>
            <a:endParaRPr lang="ru-RU" altLang="ru-RU" sz="1600" u="sng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3876" y="2276745"/>
            <a:ext cx="7991474" cy="2709592"/>
          </a:xfrm>
          <a:prstGeom prst="roundRect">
            <a:avLst>
              <a:gd name="adj" fmla="val 3537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0" name="Группа 8"/>
          <p:cNvGrpSpPr>
            <a:grpSpLocks/>
          </p:cNvGrpSpPr>
          <p:nvPr/>
        </p:nvGrpSpPr>
        <p:grpSpPr bwMode="auto">
          <a:xfrm>
            <a:off x="635000" y="2367097"/>
            <a:ext cx="7708900" cy="2528887"/>
            <a:chOff x="216950" y="2354247"/>
            <a:chExt cx="7710091" cy="2528391"/>
          </a:xfrm>
        </p:grpSpPr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950" y="2354247"/>
              <a:ext cx="7710091" cy="2528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Группа 7"/>
            <p:cNvGrpSpPr>
              <a:grpSpLocks/>
            </p:cNvGrpSpPr>
            <p:nvPr/>
          </p:nvGrpSpPr>
          <p:grpSpPr bwMode="auto">
            <a:xfrm>
              <a:off x="228606" y="3455893"/>
              <a:ext cx="4921618" cy="188259"/>
              <a:chOff x="228606" y="3455893"/>
              <a:chExt cx="4921618" cy="188259"/>
            </a:xfrm>
          </p:grpSpPr>
          <p:cxnSp>
            <p:nvCxnSpPr>
              <p:cNvPr id="23" name="Прямая со стрелкой 22"/>
              <p:cNvCxnSpPr>
                <a:endCxn id="27" idx="1"/>
              </p:cNvCxnSpPr>
              <p:nvPr/>
            </p:nvCxnSpPr>
            <p:spPr>
              <a:xfrm>
                <a:off x="818705" y="3533528"/>
                <a:ext cx="1432146" cy="34918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228064" y="3455756"/>
                <a:ext cx="590641" cy="174591"/>
              </a:xfrm>
              <a:prstGeom prst="round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2250851" y="3492261"/>
                <a:ext cx="2899223" cy="152370"/>
              </a:xfrm>
              <a:prstGeom prst="round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19072</TotalTime>
  <Words>842</Words>
  <Application>Microsoft Office PowerPoint</Application>
  <PresentationFormat>Экран (16:9)</PresentationFormat>
  <Paragraphs>90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5_Тема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ZhavoronkovaYUV</cp:lastModifiedBy>
  <cp:revision>698</cp:revision>
  <cp:lastPrinted>2018-01-30T14:48:31Z</cp:lastPrinted>
  <dcterms:created xsi:type="dcterms:W3CDTF">2015-03-03T16:27:21Z</dcterms:created>
  <dcterms:modified xsi:type="dcterms:W3CDTF">2018-06-22T05:41:02Z</dcterms:modified>
</cp:coreProperties>
</file>