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bookmarkIdSeed="2">
  <p:sldMasterIdLst>
    <p:sldMasterId id="2147483672" r:id="rId1"/>
  </p:sldMasterIdLst>
  <p:notesMasterIdLst>
    <p:notesMasterId r:id="rId21"/>
  </p:notesMasterIdLst>
  <p:handoutMasterIdLst>
    <p:handoutMasterId r:id="rId22"/>
  </p:handoutMasterIdLst>
  <p:sldIdLst>
    <p:sldId id="351" r:id="rId2"/>
    <p:sldId id="352" r:id="rId3"/>
    <p:sldId id="353" r:id="rId4"/>
    <p:sldId id="354" r:id="rId5"/>
    <p:sldId id="355" r:id="rId6"/>
    <p:sldId id="356" r:id="rId7"/>
    <p:sldId id="357" r:id="rId8"/>
    <p:sldId id="358" r:id="rId9"/>
    <p:sldId id="359" r:id="rId10"/>
    <p:sldId id="360" r:id="rId11"/>
    <p:sldId id="361" r:id="rId12"/>
    <p:sldId id="362" r:id="rId13"/>
    <p:sldId id="363" r:id="rId14"/>
    <p:sldId id="364" r:id="rId15"/>
    <p:sldId id="365" r:id="rId16"/>
    <p:sldId id="366" r:id="rId17"/>
    <p:sldId id="369" r:id="rId18"/>
    <p:sldId id="367" r:id="rId19"/>
    <p:sldId id="368" r:id="rId20"/>
  </p:sldIdLst>
  <p:sldSz cx="9144000" cy="5143500" type="screen16x9"/>
  <p:notesSz cx="6797675" cy="9926638"/>
  <p:embeddedFontLst>
    <p:embeddedFont>
      <p:font typeface="PT Serif" panose="020B0604020202020204" charset="-52"/>
      <p:regular r:id="rId23"/>
      <p:bold r:id="rId24"/>
      <p:italic r:id="rId25"/>
      <p:boldItalic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Trebuchet MS" panose="020B0603020202020204" pitchFamily="34" charset="0"/>
      <p:regular r:id="rId31"/>
      <p:bold r:id="rId32"/>
      <p:italic r:id="rId33"/>
      <p:boldItalic r:id="rId3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ндрей Чернов" initials="АЧ" lastIdx="1" clrIdx="0">
    <p:extLst/>
  </p:cmAuthor>
  <p:cmAuthor id="2" name="Аминова Лилия Саяровна" initials=" АЛС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715"/>
    <a:srgbClr val="256569"/>
    <a:srgbClr val="B6D2EC"/>
    <a:srgbClr val="FD8E7B"/>
    <a:srgbClr val="E6C686"/>
    <a:srgbClr val="DF99E1"/>
    <a:srgbClr val="EDD6A6"/>
    <a:srgbClr val="9751CB"/>
    <a:srgbClr val="0099FF"/>
    <a:srgbClr val="0094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D27102A9-8310-4765-A935-A1911B00CA55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75" autoAdjust="0"/>
    <p:restoredTop sz="91619" autoAdjust="0"/>
  </p:normalViewPr>
  <p:slideViewPr>
    <p:cSldViewPr>
      <p:cViewPr>
        <p:scale>
          <a:sx n="150" d="100"/>
          <a:sy n="150" d="100"/>
        </p:scale>
        <p:origin x="-804" y="-19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4002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F72457-58EF-4148-A16B-82413FC95D0D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7C8C91-DA98-48BA-8FD7-546746BDAD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898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51F920-D653-4C4F-A838-A8C31DCFACB2}" type="datetimeFigureOut">
              <a:rPr lang="ru-RU" smtClean="0"/>
              <a:t>10.12.2020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84DAA-301E-48B1-AACA-8F21E3D14C4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571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6015" y="0"/>
            <a:ext cx="4425995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>
              <a:defRPr sz="1600" b="1">
                <a:latin typeface="PT Serif" panose="020A0603040505020204" pitchFamily="18" charset="-52"/>
                <a:ea typeface="PT Serif" panose="020A0603040505020204" pitchFamily="18" charset="-52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7614"/>
            <a:ext cx="8229600" cy="3247009"/>
          </a:xfrm>
        </p:spPr>
        <p:txBody>
          <a:bodyPr>
            <a:normAutofit/>
          </a:bodyPr>
          <a:lstStyle>
            <a:lvl1pPr>
              <a:defRPr sz="2400">
                <a:latin typeface="PT Serif" panose="020A0603040505020204" pitchFamily="18" charset="-52"/>
                <a:ea typeface="PT Serif" panose="020A0603040505020204" pitchFamily="18" charset="-52"/>
              </a:defRPr>
            </a:lvl1pPr>
            <a:lvl2pPr>
              <a:defRPr sz="2000">
                <a:latin typeface="PT Serif" panose="020A0603040505020204" pitchFamily="18" charset="-52"/>
                <a:ea typeface="PT Serif" panose="020A0603040505020204" pitchFamily="18" charset="-52"/>
              </a:defRPr>
            </a:lvl2pPr>
            <a:lvl3pPr>
              <a:defRPr sz="1800">
                <a:latin typeface="PT Serif" panose="020A0603040505020204" pitchFamily="18" charset="-52"/>
                <a:ea typeface="PT Serif" panose="020A0603040505020204" pitchFamily="18" charset="-52"/>
              </a:defRPr>
            </a:lvl3pPr>
            <a:lvl4pPr>
              <a:defRPr sz="1600">
                <a:latin typeface="PT Serif" panose="020A0603040505020204" pitchFamily="18" charset="-52"/>
                <a:ea typeface="PT Serif" panose="020A0603040505020204" pitchFamily="18" charset="-52"/>
              </a:defRPr>
            </a:lvl4pPr>
            <a:lvl5pPr>
              <a:defRPr sz="1600">
                <a:latin typeface="PT Serif" panose="020A0603040505020204" pitchFamily="18" charset="-52"/>
                <a:ea typeface="PT Serif" panose="020A0603040505020204" pitchFamily="18" charset="-52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00">
                <a:latin typeface="Trebuchet MS" panose="020B0603020202020204" pitchFamily="34" charset="0"/>
              </a:defRPr>
            </a:lvl1pPr>
          </a:lstStyle>
          <a:p>
            <a:fld id="{1E463FF6-FBD1-44B3-82E7-BD45439D34D3}" type="datetime1">
              <a:rPr lang="ru-RU" smtClean="0"/>
              <a:t>10.12.2020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>
                <a:latin typeface="Trebuchet MS" panose="020B0603020202020204" pitchFamily="34" charset="0"/>
              </a:defRPr>
            </a:lvl1pPr>
          </a:lstStyle>
          <a:p>
            <a:endParaRPr lang="ru-RU"/>
          </a:p>
        </p:txBody>
      </p:sp>
      <p:sp>
        <p:nvSpPr>
          <p:cNvPr id="8" name="TextBox 7"/>
          <p:cNvSpPr txBox="1"/>
          <p:nvPr userDrawn="1"/>
        </p:nvSpPr>
        <p:spPr>
          <a:xfrm>
            <a:off x="655224" y="204534"/>
            <a:ext cx="2548624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ru-RU" sz="800" b="1" cap="all" spc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PT Serif" panose="020A0603040505020204" pitchFamily="18" charset="-52"/>
                <a:cs typeface="Arial" panose="020B0604020202020204" pitchFamily="34" charset="0"/>
              </a:rPr>
              <a:t>Управление</a:t>
            </a:r>
            <a:r>
              <a:rPr lang="ru-RU" sz="800" b="1" cap="all" spc="0" baseline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PT Serif" panose="020A0603040505020204" pitchFamily="18" charset="-52"/>
                <a:cs typeface="Arial" panose="020B0604020202020204" pitchFamily="34" charset="0"/>
              </a:rPr>
              <a:t> Федерального казначейства по Липецкой области</a:t>
            </a:r>
            <a:endParaRPr lang="ru-RU" sz="800" b="1" cap="all" spc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PT Serif" panose="020A0603040505020204" pitchFamily="18" charset="-52"/>
              <a:cs typeface="Arial" panose="020B0604020202020204" pitchFamily="34" charset="0"/>
            </a:endParaRPr>
          </a:p>
        </p:txBody>
      </p:sp>
      <p:cxnSp>
        <p:nvCxnSpPr>
          <p:cNvPr id="12" name="Прямая соединительная линия 11"/>
          <p:cNvCxnSpPr/>
          <p:nvPr userDrawn="1"/>
        </p:nvCxnSpPr>
        <p:spPr>
          <a:xfrm>
            <a:off x="8640124" y="4803998"/>
            <a:ext cx="503876" cy="0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 userDrawn="1"/>
        </p:nvSpPr>
        <p:spPr>
          <a:xfrm>
            <a:off x="8676456" y="4803998"/>
            <a:ext cx="467544" cy="338554"/>
          </a:xfrm>
          <a:prstGeom prst="rect">
            <a:avLst/>
          </a:prstGeom>
        </p:spPr>
        <p:txBody>
          <a:bodyPr vert="horz" lIns="0" tIns="45720" rIns="0" bIns="45720" rtlCol="0" anchor="t">
            <a:spAutoFit/>
          </a:bodyPr>
          <a:lstStyle>
            <a:defPPr>
              <a:defRPr lang="ru-RU"/>
            </a:defPPr>
            <a:lvl1pPr>
              <a:defRPr b="1">
                <a:latin typeface="Trebuchet MS" panose="020B0603020202020204" pitchFamily="34" charset="0"/>
              </a:defRPr>
            </a:lvl1pPr>
          </a:lstStyle>
          <a:p>
            <a:pPr lvl="0"/>
            <a:fld id="{F777CE8F-F8DB-4AC4-B215-9C5F8871BE3C}" type="slidenum">
              <a:rPr lang="ru-RU" sz="1600" smtClean="0">
                <a:latin typeface="PT Serif" panose="020A0603040505020204" pitchFamily="18" charset="-52"/>
                <a:ea typeface="PT Serif" panose="020A0603040505020204" pitchFamily="18" charset="-52"/>
              </a:rPr>
              <a:t>‹#›</a:t>
            </a:fld>
            <a:endParaRPr lang="ru-RU" sz="1600" b="0" dirty="0">
              <a:solidFill>
                <a:schemeClr val="tx1">
                  <a:lumMod val="50000"/>
                  <a:lumOff val="50000"/>
                </a:schemeClr>
              </a:solidFill>
              <a:latin typeface="PT Serif" panose="020A0603040505020204" pitchFamily="18" charset="-52"/>
              <a:ea typeface="PT Serif" panose="020A0603040505020204" pitchFamily="18" charset="-52"/>
            </a:endParaRPr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 flipH="1">
            <a:off x="4516946" y="650561"/>
            <a:ext cx="3600000" cy="0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Рисунок 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 t="8340" r="85670" b="80951"/>
          <a:stretch>
            <a:fillRect/>
          </a:stretch>
        </p:blipFill>
        <p:spPr bwMode="auto">
          <a:xfrm>
            <a:off x="108306" y="105711"/>
            <a:ext cx="546918" cy="52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6573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C3B0D1-D2B8-4F73-8BEA-EC6F26360C42}" type="datetime1">
              <a:rPr lang="ru-RU" smtClean="0"/>
              <a:t>10.12.2020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E60AF-26C0-4F26-B6EA-302E8E68242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655224" y="204534"/>
            <a:ext cx="2548624" cy="33855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ru-RU" sz="800" b="1" cap="all" spc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PT Serif" panose="020A0603040505020204" pitchFamily="18" charset="-52"/>
                <a:cs typeface="Arial" panose="020B0604020202020204" pitchFamily="34" charset="0"/>
              </a:rPr>
              <a:t>Управление</a:t>
            </a:r>
            <a:r>
              <a:rPr lang="ru-RU" sz="800" b="1" cap="all" spc="0" baseline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PT Serif" panose="020A0603040505020204" pitchFamily="18" charset="-52"/>
                <a:cs typeface="Arial" panose="020B0604020202020204" pitchFamily="34" charset="0"/>
              </a:rPr>
              <a:t> Федерального казначейства по Липецкой области</a:t>
            </a:r>
            <a:endParaRPr lang="ru-RU" sz="800" b="1" cap="all" spc="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ea typeface="PT Serif" panose="020A0603040505020204" pitchFamily="18" charset="-52"/>
              <a:cs typeface="Arial" panose="020B0604020202020204" pitchFamily="34" charset="0"/>
            </a:endParaRPr>
          </a:p>
        </p:txBody>
      </p:sp>
      <p:pic>
        <p:nvPicPr>
          <p:cNvPr id="8" name="Рисунок 1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" t="8340" r="85670" b="80951"/>
          <a:stretch>
            <a:fillRect/>
          </a:stretch>
        </p:blipFill>
        <p:spPr bwMode="auto">
          <a:xfrm>
            <a:off x="108306" y="105711"/>
            <a:ext cx="546918" cy="52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27269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71600" y="1923678"/>
            <a:ext cx="741682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i="1" dirty="0"/>
              <a:t>Образцы реквизитов плательщиков и получателей, </a:t>
            </a:r>
            <a:r>
              <a:rPr lang="ru-RU" b="1" i="1" dirty="0" smtClean="0"/>
              <a:t>являющихся </a:t>
            </a:r>
            <a:r>
              <a:rPr lang="ru-RU" b="1" i="1" dirty="0"/>
              <a:t>прямыми участниками </a:t>
            </a:r>
            <a:r>
              <a:rPr lang="ru-RU" b="1" i="1" dirty="0" smtClean="0"/>
              <a:t>системы казначейских </a:t>
            </a:r>
            <a:r>
              <a:rPr lang="ru-RU" b="1" i="1" dirty="0"/>
              <a:t>платежей,</a:t>
            </a:r>
            <a:br>
              <a:rPr lang="ru-RU" b="1" i="1" dirty="0"/>
            </a:br>
            <a:r>
              <a:rPr lang="ru-RU" b="1" i="1" dirty="0"/>
              <a:t> в </a:t>
            </a:r>
            <a:r>
              <a:rPr lang="ru-RU" b="1" i="1" dirty="0" smtClean="0"/>
              <a:t>платежных документах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8656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7" t="30598" r="13412" b="9392"/>
          <a:stretch/>
        </p:blipFill>
        <p:spPr bwMode="auto">
          <a:xfrm>
            <a:off x="4427968" y="771550"/>
            <a:ext cx="4115780" cy="1852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3203848" y="0"/>
            <a:ext cx="5760640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ОБРАЗЕЦ </a:t>
            </a:r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заполнения Заявки на кассовый расход получателями средств федерального бюджета для перечисления налогов в бюджетную систему Российской Федерации</a:t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0245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00" t="16504" r="14687" b="5833"/>
          <a:stretch/>
        </p:blipFill>
        <p:spPr bwMode="auto">
          <a:xfrm>
            <a:off x="396629" y="771550"/>
            <a:ext cx="3966065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4" t="14629" r="13646" b="21667"/>
          <a:stretch/>
        </p:blipFill>
        <p:spPr bwMode="auto">
          <a:xfrm>
            <a:off x="2379661" y="2283718"/>
            <a:ext cx="5400600" cy="2520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7747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08" t="28162" r="17708" b="21667"/>
          <a:stretch/>
        </p:blipFill>
        <p:spPr bwMode="auto">
          <a:xfrm>
            <a:off x="4355976" y="860698"/>
            <a:ext cx="4524755" cy="1903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8" t="22777" r="20520" b="8889"/>
          <a:stretch/>
        </p:blipFill>
        <p:spPr bwMode="auto">
          <a:xfrm>
            <a:off x="10666" y="860698"/>
            <a:ext cx="4345310" cy="2736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3203848" y="0"/>
            <a:ext cx="5760640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ОБРАЗЕЦ </a:t>
            </a:r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заполнения Заявки на кассовый расход получателями средств федерального бюджета для перечисления задолженности учреждениям, подведомственным ФССП России</a:t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9" t="23395" r="15903" b="16481"/>
          <a:stretch/>
        </p:blipFill>
        <p:spPr bwMode="auto">
          <a:xfrm>
            <a:off x="2339752" y="2499742"/>
            <a:ext cx="5400600" cy="255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294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92" t="28162" r="21180" b="29074"/>
          <a:stretch/>
        </p:blipFill>
        <p:spPr bwMode="auto">
          <a:xfrm>
            <a:off x="4355976" y="880864"/>
            <a:ext cx="4275709" cy="1742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2" t="22839" r="20069" b="10124"/>
          <a:stretch/>
        </p:blipFill>
        <p:spPr bwMode="auto">
          <a:xfrm>
            <a:off x="0" y="916682"/>
            <a:ext cx="4223181" cy="2591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3203848" y="0"/>
            <a:ext cx="5760640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pPr algn="r"/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ОБРАЗЕЦ </a:t>
            </a:r>
          </a:p>
          <a:p>
            <a:pPr algn="r"/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заполнения Заявки на кассовый расход получателями средств федерального бюджета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перечисления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средств за поставленные товары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выполненные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работы,</a:t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оказанные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услуги) федеральному бюджетному учреждению</a:t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2" t="17839" r="16111" b="26976"/>
          <a:stretch/>
        </p:blipFill>
        <p:spPr bwMode="auto">
          <a:xfrm>
            <a:off x="2134078" y="2457452"/>
            <a:ext cx="5616624" cy="2432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922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4" t="33607" r="18333" b="17998"/>
          <a:stretch/>
        </p:blipFill>
        <p:spPr bwMode="auto">
          <a:xfrm>
            <a:off x="4278199" y="744699"/>
            <a:ext cx="4680520" cy="1969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11" t="18483" r="17698" b="6173"/>
          <a:stretch/>
        </p:blipFill>
        <p:spPr bwMode="auto">
          <a:xfrm>
            <a:off x="2389" y="744699"/>
            <a:ext cx="4083467" cy="261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3059832" y="0"/>
            <a:ext cx="5976664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pPr algn="r"/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ОБРАЗЕЦ </a:t>
            </a:r>
          </a:p>
          <a:p>
            <a:pPr algn="r"/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заполнения Заявки на кассовый расход получателями средств федерального бюджета для перечисления денежных средств за поставленные товары (выполненные работы, оказанные услуги) юридическому лицу в рамках казначейского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сопровождения договоров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2" t="18933" r="18572" b="26887"/>
          <a:stretch/>
        </p:blipFill>
        <p:spPr bwMode="auto">
          <a:xfrm>
            <a:off x="2123728" y="2302404"/>
            <a:ext cx="5480206" cy="2553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836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3059832" y="0"/>
            <a:ext cx="5976664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pPr algn="r"/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ОБРАЗЕЦ </a:t>
            </a:r>
          </a:p>
          <a:p>
            <a:pPr algn="r"/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заполнения Заявки на кассовый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расход (сокращенной) 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получателями средств федерального бюджета для перечисления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взносов в Фонд социального страхования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3" t="18148" r="50588" b="8765"/>
          <a:stretch/>
        </p:blipFill>
        <p:spPr bwMode="auto">
          <a:xfrm>
            <a:off x="2987824" y="794296"/>
            <a:ext cx="3060340" cy="4048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035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3131840" y="0"/>
            <a:ext cx="5904656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pPr algn="r"/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ОБРАЗЕЦ </a:t>
            </a:r>
          </a:p>
          <a:p>
            <a:pPr algn="r"/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заполнения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Заявки на возврат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получателями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средств федерального бюджета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перечисления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 отделение Пенсионного Фонда РФ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28" t="21024" r="21667" b="9982"/>
          <a:stretch/>
        </p:blipFill>
        <p:spPr bwMode="auto">
          <a:xfrm>
            <a:off x="179512" y="771550"/>
            <a:ext cx="4680520" cy="3192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64" t="15124" r="21905" b="17716"/>
          <a:stretch/>
        </p:blipFill>
        <p:spPr bwMode="auto">
          <a:xfrm>
            <a:off x="4016812" y="1419622"/>
            <a:ext cx="5019684" cy="3384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163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3131840" y="-9625"/>
            <a:ext cx="5992738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pPr algn="r"/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ОБРАЗЕЦ </a:t>
            </a:r>
          </a:p>
          <a:p>
            <a:pPr algn="r"/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заполнения Сводной заявки на кассовый расход </a:t>
            </a:r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получателями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средств федерального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бюджета для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перечисление средств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уплаты налогов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бюджетную систему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Российской Федерации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38" t="19630" r="12604" b="7964"/>
          <a:stretch/>
        </p:blipFill>
        <p:spPr bwMode="auto">
          <a:xfrm>
            <a:off x="755577" y="771550"/>
            <a:ext cx="7560840" cy="416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449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3131840" y="-9625"/>
            <a:ext cx="5992738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pPr algn="r"/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ОБРАЗЕЦ </a:t>
            </a:r>
          </a:p>
          <a:p>
            <a:pPr algn="r"/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заполнения получателями средств федерального бюджета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Уведомления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об уточнении вида и принадлежности платежа</a:t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33" t="25555" r="23542" b="23889"/>
          <a:stretch/>
        </p:blipFill>
        <p:spPr bwMode="auto">
          <a:xfrm>
            <a:off x="2915816" y="663682"/>
            <a:ext cx="5904656" cy="3160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72" t="24382" r="23021" b="19815"/>
          <a:stretch/>
        </p:blipFill>
        <p:spPr bwMode="auto">
          <a:xfrm>
            <a:off x="539552" y="768529"/>
            <a:ext cx="5989062" cy="35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678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3131840" y="-9625"/>
            <a:ext cx="5992738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pPr algn="r"/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ОБРАЗЕЦ </a:t>
            </a:r>
          </a:p>
          <a:p>
            <a:pPr algn="r"/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заполнения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платежного поручения на перечисление федеральным бюджетным учреждением налогов и сборов в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бюджетную систему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Российской Федерации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2" t="18148" r="50106" b="11481"/>
          <a:stretch/>
        </p:blipFill>
        <p:spPr bwMode="auto">
          <a:xfrm>
            <a:off x="2199908" y="771550"/>
            <a:ext cx="4034247" cy="416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599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3131840" y="-9625"/>
            <a:ext cx="5992738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pPr algn="r"/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ОБРАЗЕЦ </a:t>
            </a:r>
          </a:p>
          <a:p>
            <a:pPr algn="r"/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заполнения платежного поручения на перечисление с лицевого счета с кодом «41», открытого юридическому лицу – </a:t>
            </a:r>
            <a:r>
              <a:rPr lang="ru-RU" sz="1000" dirty="0" err="1">
                <a:latin typeface="Arial" panose="020B0604020202020204" pitchFamily="34" charset="0"/>
                <a:cs typeface="Arial" panose="020B0604020202020204" pitchFamily="34" charset="0"/>
              </a:rPr>
              <a:t>неучастнику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 бюджетного процесса,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счет целевых средств, предоставленных из федерального бюджета</a:t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32" t="20882" r="50000" b="9418"/>
          <a:stretch/>
        </p:blipFill>
        <p:spPr bwMode="auto">
          <a:xfrm>
            <a:off x="2204616" y="771550"/>
            <a:ext cx="4104456" cy="4129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526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4499992" y="0"/>
            <a:ext cx="4425995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Реквизиты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плательщиков – клиентов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УФК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по Липецкой области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платежных поручениях при совершении кассовых выплат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203597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Плательщик – получатель средств </a:t>
            </a: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федерального бюджета</a:t>
            </a:r>
            <a:endParaRPr lang="ru-RU" sz="1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ru-RU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904" y="1635646"/>
            <a:ext cx="6613525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9240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4499992" y="0"/>
            <a:ext cx="4425995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Реквизиты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плательщиков – клиентов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УФК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по Липецкой области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платежных поручениях при совершении кассовых выплат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203597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Плательщик 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– получатель средств федерального бюджета за счет средств, поступающих во временное распоряжение</a:t>
            </a:r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851670"/>
            <a:ext cx="6613525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013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4499992" y="0"/>
            <a:ext cx="4425995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Реквизиты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плательщиков – клиентов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УФК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по Липецкой области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платежных поручениях при совершении кассовых выплат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203597"/>
            <a:ext cx="6840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Плательщик 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– федеральное бюджетное учреждение </a:t>
            </a:r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55852"/>
            <a:ext cx="6613525" cy="2220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3109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4499992" y="0"/>
            <a:ext cx="4425995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Реквизиты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плательщиков – клиентов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УФК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по Липецкой области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платежных поручениях при совершении кассовых выплат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203597"/>
            <a:ext cx="6840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Плательщик – юридическое лицо </a:t>
            </a:r>
            <a:endParaRPr lang="ru-RU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632" y="1566700"/>
            <a:ext cx="6613525" cy="227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341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4211960" y="0"/>
            <a:ext cx="4714027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Реквизиты получателей – клиентов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УФК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по Липецкой области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платежных поручениях на зачисление средств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казначейский счет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203597"/>
            <a:ext cx="6840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Получатель 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- получатель средств федерального бюджета</a:t>
            </a:r>
            <a:endParaRPr lang="ru-RU" dirty="0"/>
          </a:p>
        </p:txBody>
      </p:sp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237" y="1635646"/>
            <a:ext cx="6613525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796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4211960" y="0"/>
            <a:ext cx="4714027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Реквизиты получателей – клиентов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УФК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по Липецкой области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платежных поручениях на зачисление средств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казначейский счет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203597"/>
            <a:ext cx="6840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Получатель 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– получатель средств федерального бюджета за счет средств, поступающих во временное распоряжение</a:t>
            </a:r>
            <a:endParaRPr lang="ru-RU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237" y="1779662"/>
            <a:ext cx="6613525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0382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4211960" y="0"/>
            <a:ext cx="4714027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Реквизиты получателей – клиентов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УФК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по Липецкой области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платежных поручениях на зачисление средств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казначейский счет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65237" y="1203598"/>
            <a:ext cx="6840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Получатель </a:t>
            </a:r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– федеральное </a:t>
            </a:r>
            <a:r>
              <a:rPr lang="ru-RU" sz="14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бюджетное учреждение</a:t>
            </a:r>
            <a:endParaRPr lang="ru-RU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238" y="1635646"/>
            <a:ext cx="6613525" cy="266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453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4211960" y="0"/>
            <a:ext cx="4714027" cy="650561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1600" b="1" kern="1200">
                <a:solidFill>
                  <a:schemeClr val="tx1"/>
                </a:solidFill>
                <a:latin typeface="PT Serif" panose="020A0603040505020204" pitchFamily="18" charset="-52"/>
                <a:ea typeface="PT Serif" panose="020A0603040505020204" pitchFamily="18" charset="-52"/>
                <a:cs typeface="+mj-cs"/>
              </a:defRPr>
            </a:lvl1pPr>
          </a:lstStyle>
          <a:p>
            <a:endParaRPr lang="ru-RU" sz="1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Реквизиты получателей – клиентов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УФК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по Липецкой области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платежных поручениях на зачисление средств 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000" dirty="0">
                <a:latin typeface="Arial" panose="020B0604020202020204" pitchFamily="34" charset="0"/>
                <a:cs typeface="Arial" panose="020B0604020202020204" pitchFamily="34" charset="0"/>
              </a:rPr>
              <a:t>казначейский счет</a:t>
            </a:r>
            <a: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331640" y="1203597"/>
            <a:ext cx="6840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b="1" i="1" dirty="0">
                <a:latin typeface="Arial" panose="020B0604020202020204" pitchFamily="34" charset="0"/>
                <a:cs typeface="Arial" panose="020B0604020202020204" pitchFamily="34" charset="0"/>
              </a:rPr>
              <a:t>Получатель – юридическое лицо</a:t>
            </a:r>
            <a:endParaRPr lang="ru-RU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5238" y="1635646"/>
            <a:ext cx="6613525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436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_СКП_11-09-19">
  <a:themeElements>
    <a:clrScheme name="Другая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T Serif">
      <a:majorFont>
        <a:latin typeface="PT Serif"/>
        <a:ea typeface=""/>
        <a:cs typeface=""/>
      </a:majorFont>
      <a:minorFont>
        <a:latin typeface="PT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5471</TotalTime>
  <Words>310</Words>
  <Application>Microsoft Office PowerPoint</Application>
  <PresentationFormat>Экран (16:9)</PresentationFormat>
  <Paragraphs>66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PT Serif</vt:lpstr>
      <vt:lpstr>Calibri</vt:lpstr>
      <vt:lpstr>Trebuchet MS</vt:lpstr>
      <vt:lpstr>Презентация_СКП_11-09-19</vt:lpstr>
      <vt:lpstr>Презентация PowerPoint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системы  казначейских платежей</dc:title>
  <dc:creator>Чернов Андрей Анатольевич</dc:creator>
  <cp:lastModifiedBy>Овцынова Ольга Юрьевна</cp:lastModifiedBy>
  <cp:revision>328</cp:revision>
  <cp:lastPrinted>2019-12-18T11:21:51Z</cp:lastPrinted>
  <dcterms:created xsi:type="dcterms:W3CDTF">2019-11-05T11:34:20Z</dcterms:created>
  <dcterms:modified xsi:type="dcterms:W3CDTF">2020-12-10T08:45:46Z</dcterms:modified>
</cp:coreProperties>
</file>